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3e484291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3e484291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4e31e224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4e31e224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understand where the center is, how expansive can the area be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4e31e224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4e31e224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4e31e224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4e31e224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4debbd7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4debbd7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4debbd7a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4debbd7a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504ab53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8504ab53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4debbd7a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4debbd7a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4debbd7ae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4debbd7ae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3e484291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3e484291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want to go over some images we put in the Appendix if time permits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3e484291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3e484291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enabling the identification of WWTP locations and automatic downloading of corresponding satellite images.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3e484291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3e484291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4e31e22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4e31e2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4e31e22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4e31e22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4e31e22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4e31e22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3e484291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3e484291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4e31e224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4e31e224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Waterpool instead of round circle?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3" name="Google Shape;83;p1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" y="48780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google.com/maps/place/37%C2%B040'09.3%22N+122%C2%B009'30.3%22W/@37.6673726,-122.1593183,326m/data=!3m1!1e3!4m4!3m3!8m2!3d37.6692524!4d-122.1584172?entry=ttu" TargetMode="External"/><Relationship Id="rId4" Type="http://schemas.openxmlformats.org/officeDocument/2006/relationships/hyperlink" Target="https://www.google.com/maps/place/37%C2%B040'09.3%22N+122%C2%B009'30.3%22W/@37.6673726,-122.1593183,326m/data=!3m1!1e3!4m4!3m3!8m2!3d37.6692524!4d-122.1584172?entry=ttu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hyperlink" Target="https://www.google.com/maps/place/34%C2%B012'45.1%22N+118%C2%B055'20.1%22W/@34.212534,-118.9248259,17z/data=!3m1!4b1!4m4!3m3!8m2!3d34.212534!4d-118.922251?entry=ttu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pJID3Tpb64gyDzdJmPKv-xHa2Q1Ci8Rv/edit?usp=sharing&amp;ouid=111199461708799499514&amp;rtpof=true&amp;sd=true" TargetMode="External"/><Relationship Id="rId4" Type="http://schemas.openxmlformats.org/officeDocument/2006/relationships/hyperlink" Target="https://drive.google.com/drive/folders/1Sp2WGGs7G_KBYKMjbpQY8xrHPatCEAc0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github.com/Yer1k/solar_wastewater/blob/data/10_code/openstreet_api.ipynb" TargetMode="External"/><Relationship Id="rId5" Type="http://schemas.openxmlformats.org/officeDocument/2006/relationships/hyperlink" Target="https://github.com/Yer1k/solar_wastewater/blob/data/10_code/img_download_automation.ipynb" TargetMode="External"/><Relationship Id="rId6" Type="http://schemas.openxmlformats.org/officeDocument/2006/relationships/hyperlink" Target="https://docs.google.com/spreadsheets/d/1EYK70vF_rLgDKw1kU4c9StBOoWC22DIXwg5Qzo0dRLY/edit?usp=sharing" TargetMode="External"/><Relationship Id="rId7" Type="http://schemas.openxmlformats.org/officeDocument/2006/relationships/hyperlink" Target="https://drive.google.com/drive/folders/1Sp2WGGs7G_KBYKMjbpQY8xrHPatCEAc0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openstreetmap.org/#map=7/39.825/-79.129" TargetMode="External"/><Relationship Id="rId4" Type="http://schemas.openxmlformats.org/officeDocument/2006/relationships/hyperlink" Target="https://data.ca.gov/dataset/naip-2020-cir-60cm-california" TargetMode="External"/><Relationship Id="rId5" Type="http://schemas.openxmlformats.org/officeDocument/2006/relationships/hyperlink" Target="https://earthengine.google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WWTP Project Update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818502" y="2301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175"/>
              <a:t>September 28, 2023</a:t>
            </a:r>
            <a:endParaRPr b="1" sz="217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217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00"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601" y="2453250"/>
            <a:ext cx="2701825" cy="24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7650" y="578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Concerns and 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682375" y="1284400"/>
            <a:ext cx="5776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Should WWTPs within oil refineries be included?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1089500" y="4663350"/>
            <a:ext cx="20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-118.4291394, 33.9195675</a:t>
            </a:r>
            <a:endParaRPr sz="1200"/>
          </a:p>
        </p:txBody>
      </p:sp>
      <p:sp>
        <p:nvSpPr>
          <p:cNvPr id="176" name="Google Shape;176;p23"/>
          <p:cNvSpPr txBox="1"/>
          <p:nvPr/>
        </p:nvSpPr>
        <p:spPr>
          <a:xfrm>
            <a:off x="5263175" y="4663350"/>
            <a:ext cx="20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-118.2287241, 33.8067125</a:t>
            </a:r>
            <a:endParaRPr sz="120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850675"/>
            <a:ext cx="2952889" cy="27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0" l="0" r="0" t="7166"/>
          <a:stretch/>
        </p:blipFill>
        <p:spPr>
          <a:xfrm>
            <a:off x="5285913" y="1850663"/>
            <a:ext cx="1990901" cy="2769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3"/>
          <p:cNvCxnSpPr/>
          <p:nvPr/>
        </p:nvCxnSpPr>
        <p:spPr>
          <a:xfrm flipH="1">
            <a:off x="1920800" y="2571750"/>
            <a:ext cx="398400" cy="230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3"/>
          <p:cNvCxnSpPr/>
          <p:nvPr/>
        </p:nvCxnSpPr>
        <p:spPr>
          <a:xfrm flipH="1">
            <a:off x="2675125" y="3603550"/>
            <a:ext cx="398400" cy="230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3"/>
          <p:cNvSpPr txBox="1"/>
          <p:nvPr/>
        </p:nvSpPr>
        <p:spPr>
          <a:xfrm>
            <a:off x="2949600" y="3317950"/>
            <a:ext cx="1971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Chevron Products Company El Segundo Refinery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2319200" y="2109150"/>
            <a:ext cx="197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Department Of Water And Power City Of Los Angeles Scattergood Steam Plant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23"/>
          <p:cNvCxnSpPr/>
          <p:nvPr/>
        </p:nvCxnSpPr>
        <p:spPr>
          <a:xfrm flipH="1">
            <a:off x="6937550" y="3263000"/>
            <a:ext cx="398400" cy="230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3"/>
          <p:cNvSpPr txBox="1"/>
          <p:nvPr/>
        </p:nvSpPr>
        <p:spPr>
          <a:xfrm>
            <a:off x="7335950" y="2977400"/>
            <a:ext cx="1358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Tesoro Los Angeles Refinery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7650" y="59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Concerns and 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3454950" y="4701600"/>
            <a:ext cx="193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-122.6471156, 38.766253</a:t>
            </a:r>
            <a:endParaRPr sz="1200"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350" y="1830925"/>
            <a:ext cx="2926079" cy="276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500" y="1830925"/>
            <a:ext cx="3129973" cy="276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682375" y="1284400"/>
            <a:ext cx="8001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 we consider inactive WWTPs initially, with the option to filter later?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729450" y="2078875"/>
            <a:ext cx="5508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 Cleaning, Validation &amp; Analysis</a:t>
            </a:r>
            <a:endParaRPr b="1" sz="1800"/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Verify the downloaded image has the complete WWTP</a:t>
            </a:r>
            <a:endParaRPr sz="1500"/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Identify </a:t>
            </a:r>
            <a:r>
              <a:rPr lang="en" sz="1500"/>
              <a:t>redundant</a:t>
            </a:r>
            <a:r>
              <a:rPr lang="en" sz="1500"/>
              <a:t> cropped images</a:t>
            </a:r>
            <a:endParaRPr sz="15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 </a:t>
            </a:r>
            <a:r>
              <a:rPr b="1" lang="en" sz="1800"/>
              <a:t>Augmentation</a:t>
            </a:r>
            <a:r>
              <a:rPr b="1" lang="en" sz="1800"/>
              <a:t> </a:t>
            </a:r>
            <a:endParaRPr b="1" sz="1800"/>
          </a:p>
          <a:p>
            <a:pPr indent="-323850" lvl="1" marL="914400" rtl="0" algn="l">
              <a:spcBef>
                <a:spcPts val="1200"/>
              </a:spcBef>
              <a:spcAft>
                <a:spcPts val="1200"/>
              </a:spcAft>
              <a:buSzPts val="1500"/>
              <a:buChar char="○"/>
            </a:pPr>
            <a:r>
              <a:rPr lang="en" sz="1500"/>
              <a:t>A</a:t>
            </a:r>
            <a:r>
              <a:rPr lang="en" sz="1500"/>
              <a:t>dd WWTP </a:t>
            </a:r>
            <a:r>
              <a:rPr lang="en" sz="1500"/>
              <a:t>schematics</a:t>
            </a:r>
            <a:r>
              <a:rPr lang="en" sz="1500"/>
              <a:t> to the cleaned dataset</a:t>
            </a:r>
            <a:endParaRPr sz="1500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575" y="1196671"/>
            <a:ext cx="2783850" cy="29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Appendix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727650" y="58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Panel Analysis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425" y="1471000"/>
            <a:ext cx="2651477" cy="32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604" y="1471000"/>
            <a:ext cx="2500098" cy="23854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3871500" y="3863975"/>
            <a:ext cx="663000" cy="65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4" name="Google Shape;214;p27"/>
          <p:cNvCxnSpPr/>
          <p:nvPr/>
        </p:nvCxnSpPr>
        <p:spPr>
          <a:xfrm rot="10800000">
            <a:off x="3405375" y="1482700"/>
            <a:ext cx="1128000" cy="238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7"/>
          <p:cNvCxnSpPr/>
          <p:nvPr/>
        </p:nvCxnSpPr>
        <p:spPr>
          <a:xfrm rot="10800000">
            <a:off x="3412475" y="3866600"/>
            <a:ext cx="1106700" cy="6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7"/>
          <p:cNvCxnSpPr/>
          <p:nvPr/>
        </p:nvCxnSpPr>
        <p:spPr>
          <a:xfrm rot="10800000">
            <a:off x="929300" y="3873500"/>
            <a:ext cx="2930100" cy="63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7"/>
          <p:cNvSpPr txBox="1"/>
          <p:nvPr/>
        </p:nvSpPr>
        <p:spPr>
          <a:xfrm>
            <a:off x="6633350" y="2919100"/>
            <a:ext cx="19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-118.922251, 34.212534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727650" y="59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Panel Key Concerns and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1640275" y="4664350"/>
            <a:ext cx="206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-122.1584172,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37.6692524</a:t>
            </a:r>
            <a:endParaRPr sz="1200"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250" y="1942975"/>
            <a:ext cx="2738474" cy="262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942975"/>
            <a:ext cx="3832724" cy="25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661150" y="1381925"/>
            <a:ext cx="5776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Solar Panels Onsite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5519963" y="4664350"/>
            <a:ext cx="19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-118.922251, 34.212534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727650" y="59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Panel Key Concerns and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661150" y="1381925"/>
            <a:ext cx="5776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Multiple Locations of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Solar Panels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950" y="1285375"/>
            <a:ext cx="2133725" cy="343374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>
            <a:off x="6599900" y="2629750"/>
            <a:ext cx="230100" cy="22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Lato"/>
                <a:ea typeface="Lato"/>
                <a:cs typeface="Lato"/>
                <a:sym typeface="Lato"/>
              </a:rPr>
              <a:t>1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7023450" y="4205700"/>
            <a:ext cx="230100" cy="22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Lato"/>
                <a:ea typeface="Lato"/>
                <a:cs typeface="Lato"/>
                <a:sym typeface="Lato"/>
              </a:rPr>
              <a:t>2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1890550"/>
            <a:ext cx="1162925" cy="27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650" y="1890550"/>
            <a:ext cx="4002226" cy="28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/>
          <p:nvPr/>
        </p:nvSpPr>
        <p:spPr>
          <a:xfrm>
            <a:off x="668975" y="1853225"/>
            <a:ext cx="230100" cy="22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Lato"/>
                <a:ea typeface="Lato"/>
                <a:cs typeface="Lato"/>
                <a:sym typeface="Lato"/>
              </a:rPr>
              <a:t>1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2123575" y="1853225"/>
            <a:ext cx="230100" cy="22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Lato"/>
                <a:ea typeface="Lato"/>
                <a:cs typeface="Lato"/>
                <a:sym typeface="Lato"/>
              </a:rPr>
              <a:t>2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3540150" y="4774200"/>
            <a:ext cx="20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-122.626077, </a:t>
            </a:r>
            <a:r>
              <a:rPr lang="en" sz="1200"/>
              <a:t>38.985539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727650" y="59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Panel Key Concerns and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661150" y="1381925"/>
            <a:ext cx="5776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Intention/Actual Use of Solar Panels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Assumption - Any solar panels onsite are designated for WWTP use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00" y="2721150"/>
            <a:ext cx="6088924" cy="11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500" y="1991525"/>
            <a:ext cx="2239376" cy="264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0"/>
          <p:cNvCxnSpPr/>
          <p:nvPr/>
        </p:nvCxnSpPr>
        <p:spPr>
          <a:xfrm flipH="1">
            <a:off x="6123575" y="2003050"/>
            <a:ext cx="625200" cy="14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/>
          <p:nvPr/>
        </p:nvCxnSpPr>
        <p:spPr>
          <a:xfrm rot="10800000">
            <a:off x="6131150" y="3426675"/>
            <a:ext cx="632700" cy="12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0"/>
          <p:cNvSpPr txBox="1"/>
          <p:nvPr/>
        </p:nvSpPr>
        <p:spPr>
          <a:xfrm>
            <a:off x="3540150" y="4540700"/>
            <a:ext cx="20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-117.3394213, 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33.6803435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29450" y="2078875"/>
            <a:ext cx="76887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Current Status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Collection and Tools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 Concerns and Questions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Next Steps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078875"/>
            <a:ext cx="7688700" cy="28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Validated the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provided dataset</a:t>
            </a:r>
            <a:r>
              <a:rPr lang="en" sz="1700"/>
              <a:t> for WWTP and solar </a:t>
            </a:r>
            <a:r>
              <a:rPr lang="en" sz="1700"/>
              <a:t>panel</a:t>
            </a:r>
            <a:r>
              <a:rPr lang="en" sz="1700"/>
              <a:t>. </a:t>
            </a:r>
            <a:endParaRPr sz="1700"/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Failed to identify solar panels for 3 WWTPs out of 41</a:t>
            </a:r>
            <a:endParaRPr sz="1700"/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 Appendix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Developed a data collection pipeline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Downloaded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satellite images</a:t>
            </a:r>
            <a:r>
              <a:rPr lang="en" sz="1700"/>
              <a:t> for 3,000+ potential WWTPs in California </a:t>
            </a:r>
            <a:endParaRPr sz="1700"/>
          </a:p>
          <a:p>
            <a:pPr indent="-336550" lvl="1" marL="914400" rtl="0" algn="l">
              <a:spcBef>
                <a:spcPts val="1200"/>
              </a:spcBef>
              <a:spcAft>
                <a:spcPts val="1200"/>
              </a:spcAft>
              <a:buSzPts val="1700"/>
              <a:buChar char="○"/>
            </a:pPr>
            <a:r>
              <a:rPr lang="en" sz="1700"/>
              <a:t>Cleaning Needed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7650" y="566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Process 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350" y="971425"/>
            <a:ext cx="5285125" cy="4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6626200" y="566775"/>
            <a:ext cx="24564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OpenStreetMAP API Notebook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Automation Notebook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3k WWTP Excel Sheet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Satellite Imagery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824700" y="109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Utilized Tools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OpenStreetMap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National Agriculture Imagery Program (NAIP)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20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Google Earth Engine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7650" y="58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Illustrative Example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25" y="1852012"/>
            <a:ext cx="2682250" cy="28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223800" y="1447250"/>
            <a:ext cx="299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Burlingame Wastewater Treatment Plant.jpg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3306275" y="1473300"/>
            <a:ext cx="299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Cross check with OpenstreetMap: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987" y="1852000"/>
            <a:ext cx="2411525" cy="25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6008725" y="1473300"/>
            <a:ext cx="299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Cross check with NAIP </a:t>
            </a: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</a:t>
            </a: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crop: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0400" y="1852000"/>
            <a:ext cx="2783545" cy="25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Concerns and Questions 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729450" y="2078875"/>
            <a:ext cx="76887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Can you please go over how you verify the 41 WWTP list?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What criteria identify an instrument as a WWTP?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Are waterpools associated with WWTPs? 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What is the size of the WWTPs?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Should WWTPs within oil refineries be included?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Do we consider inactive WWTPs initially, with the option to filter later?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7650" y="57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Concerns and 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2417" l="0" r="0" t="2407"/>
          <a:stretch/>
        </p:blipFill>
        <p:spPr>
          <a:xfrm>
            <a:off x="872725" y="2103225"/>
            <a:ext cx="2808475" cy="26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1163150" y="4737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-117.9403686, 33.6871191</a:t>
            </a:r>
            <a:endParaRPr sz="1200"/>
          </a:p>
        </p:txBody>
      </p:sp>
      <p:sp>
        <p:nvSpPr>
          <p:cNvPr id="152" name="Google Shape;152;p21"/>
          <p:cNvSpPr txBox="1"/>
          <p:nvPr/>
        </p:nvSpPr>
        <p:spPr>
          <a:xfrm>
            <a:off x="646950" y="1268425"/>
            <a:ext cx="5776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What criteria identify an instrument as a WWTP?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5117375" y="1725500"/>
            <a:ext cx="3680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Without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cylindrical structures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13073" l="2194" r="4834" t="0"/>
          <a:stretch/>
        </p:blipFill>
        <p:spPr>
          <a:xfrm>
            <a:off x="5117375" y="2103225"/>
            <a:ext cx="3425499" cy="26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5179650" y="4737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-117.3245418, 33.9183035</a:t>
            </a:r>
            <a:endParaRPr sz="1600"/>
          </a:p>
        </p:txBody>
      </p:sp>
      <p:sp>
        <p:nvSpPr>
          <p:cNvPr id="156" name="Google Shape;156;p21"/>
          <p:cNvSpPr txBox="1"/>
          <p:nvPr/>
        </p:nvSpPr>
        <p:spPr>
          <a:xfrm>
            <a:off x="720325" y="1725500"/>
            <a:ext cx="3680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cylindrical structures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27650" y="578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Concerns and 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00" y="2048325"/>
            <a:ext cx="2862070" cy="24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631" y="2036125"/>
            <a:ext cx="2606041" cy="25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646950" y="1330400"/>
            <a:ext cx="7769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How do we determine the true size of the WWTPs? Are waterpools associated with WWTPs?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522438" y="4663350"/>
            <a:ext cx="235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-119.896203, 36.6848721</a:t>
            </a:r>
            <a:endParaRPr sz="1200"/>
          </a:p>
        </p:txBody>
      </p:sp>
      <p:sp>
        <p:nvSpPr>
          <p:cNvPr id="166" name="Google Shape;166;p22"/>
          <p:cNvSpPr txBox="1"/>
          <p:nvPr/>
        </p:nvSpPr>
        <p:spPr>
          <a:xfrm>
            <a:off x="3515250" y="4663350"/>
            <a:ext cx="203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-121.2905832, 37.7926388</a:t>
            </a:r>
            <a:endParaRPr sz="120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725" y="2036125"/>
            <a:ext cx="2935224" cy="25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6385925" y="4663350"/>
            <a:ext cx="203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-122.489469, 40.6269335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